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4" r:id="rId4"/>
    <p:sldId id="265" r:id="rId5"/>
    <p:sldId id="266" r:id="rId6"/>
    <p:sldId id="257" r:id="rId7"/>
    <p:sldId id="258" r:id="rId8"/>
    <p:sldId id="259" r:id="rId9"/>
    <p:sldId id="260" r:id="rId10"/>
    <p:sldId id="261" r:id="rId11"/>
    <p:sldId id="262"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562"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7/11/2012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7/11/2012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History 439</a:t>
            </a:r>
            <a:endParaRPr lang="en-CA" dirty="0"/>
          </a:p>
        </p:txBody>
      </p:sp>
      <p:sp>
        <p:nvSpPr>
          <p:cNvPr id="3" name="Subtitle 2"/>
          <p:cNvSpPr>
            <a:spLocks noGrp="1"/>
          </p:cNvSpPr>
          <p:nvPr>
            <p:ph type="subTitle" idx="1"/>
          </p:nvPr>
        </p:nvSpPr>
        <p:spPr/>
        <p:txBody>
          <a:bodyPr>
            <a:normAutofit/>
          </a:bodyPr>
          <a:lstStyle/>
          <a:p>
            <a:r>
              <a:rPr lang="en-CA" sz="4000" dirty="0" smtClean="0"/>
              <a:t>Selected class notes</a:t>
            </a:r>
            <a:endParaRPr lang="en-CA" sz="4000" dirty="0"/>
          </a:p>
        </p:txBody>
      </p:sp>
    </p:spTree>
    <p:extLst>
      <p:ext uri="{BB962C8B-B14F-4D97-AF65-F5344CB8AC3E}">
        <p14:creationId xmlns:p14="http://schemas.microsoft.com/office/powerpoint/2010/main" val="864375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CA" dirty="0" smtClean="0"/>
              <a:t>Methods</a:t>
            </a:r>
            <a:endParaRPr lang="en-CA" dirty="0"/>
          </a:p>
        </p:txBody>
      </p:sp>
      <p:sp>
        <p:nvSpPr>
          <p:cNvPr id="3" name="Content Placeholder 2"/>
          <p:cNvSpPr>
            <a:spLocks noGrp="1"/>
          </p:cNvSpPr>
          <p:nvPr>
            <p:ph idx="1"/>
          </p:nvPr>
        </p:nvSpPr>
        <p:spPr>
          <a:xfrm>
            <a:off x="457200" y="1295400"/>
            <a:ext cx="8229600" cy="5013960"/>
          </a:xfrm>
        </p:spPr>
        <p:txBody>
          <a:bodyPr>
            <a:normAutofit fontScale="92500"/>
          </a:bodyPr>
          <a:lstStyle/>
          <a:p>
            <a:r>
              <a:rPr lang="en-CA" dirty="0" smtClean="0"/>
              <a:t>Impact on various Catholic countries, who received it, implemented it</a:t>
            </a:r>
          </a:p>
          <a:p>
            <a:r>
              <a:rPr lang="en-CA" dirty="0" smtClean="0"/>
              <a:t>Consistency between what Trent said and what Catholics did.</a:t>
            </a:r>
          </a:p>
          <a:p>
            <a:r>
              <a:rPr lang="en-CA" dirty="0" smtClean="0"/>
              <a:t>What did Catholics do?  Did Trent tell them to do it?  Did Trent have anything to do with early </a:t>
            </a:r>
            <a:r>
              <a:rPr lang="en-CA" smtClean="0"/>
              <a:t>modern Catholicism?</a:t>
            </a:r>
            <a:endParaRPr lang="en-CA" dirty="0" smtClean="0"/>
          </a:p>
          <a:p>
            <a:r>
              <a:rPr lang="en-CA" dirty="0" smtClean="0"/>
              <a:t>Take a longer view</a:t>
            </a:r>
          </a:p>
          <a:p>
            <a:r>
              <a:rPr lang="en-CA" dirty="0" smtClean="0"/>
              <a:t>Look for alternatives; compare with another event</a:t>
            </a:r>
          </a:p>
          <a:p>
            <a:r>
              <a:rPr lang="en-CA" dirty="0" smtClean="0"/>
              <a:t>Vantage points:  secular, sacred, political, economic, cultural (art history)</a:t>
            </a:r>
          </a:p>
          <a:p>
            <a:endParaRPr lang="en-CA" dirty="0" smtClean="0"/>
          </a:p>
        </p:txBody>
      </p:sp>
    </p:spTree>
    <p:extLst>
      <p:ext uri="{BB962C8B-B14F-4D97-AF65-F5344CB8AC3E}">
        <p14:creationId xmlns:p14="http://schemas.microsoft.com/office/powerpoint/2010/main" val="38714818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r>
              <a:rPr lang="en-US" dirty="0" smtClean="0">
                <a:solidFill>
                  <a:srgbClr val="FFFF00"/>
                </a:solidFill>
              </a:rPr>
              <a:t>Important Reminder</a:t>
            </a:r>
            <a:endParaRPr lang="en-US" dirty="0">
              <a:solidFill>
                <a:srgbClr val="FFFF00"/>
              </a:solidFill>
            </a:endParaRPr>
          </a:p>
        </p:txBody>
      </p:sp>
      <p:sp>
        <p:nvSpPr>
          <p:cNvPr id="3" name="Content Placeholder 2"/>
          <p:cNvSpPr>
            <a:spLocks noGrp="1"/>
          </p:cNvSpPr>
          <p:nvPr>
            <p:ph idx="1"/>
          </p:nvPr>
        </p:nvSpPr>
        <p:spPr>
          <a:xfrm>
            <a:off x="457200" y="1295400"/>
            <a:ext cx="8229600" cy="5013960"/>
          </a:xfrm>
        </p:spPr>
        <p:txBody>
          <a:bodyPr>
            <a:normAutofit/>
          </a:bodyPr>
          <a:lstStyle/>
          <a:p>
            <a:pPr algn="just"/>
            <a:r>
              <a:rPr lang="en-US" sz="3600" dirty="0" smtClean="0"/>
              <a:t>Your essays are due on Monday, 25 June at 10:00 am in AQ 6230 (my office).  Please submit your essays on time!</a:t>
            </a:r>
          </a:p>
          <a:p>
            <a:r>
              <a:rPr lang="en-US" sz="3600" dirty="0" smtClean="0"/>
              <a:t>I hope to return the midterms to you when you submit your essays.</a:t>
            </a:r>
            <a:endParaRPr lang="en-US" sz="3600" dirty="0"/>
          </a:p>
        </p:txBody>
      </p:sp>
    </p:spTree>
    <p:extLst>
      <p:ext uri="{BB962C8B-B14F-4D97-AF65-F5344CB8AC3E}">
        <p14:creationId xmlns:p14="http://schemas.microsoft.com/office/powerpoint/2010/main" val="24684263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r>
              <a:rPr lang="en-CA" dirty="0" smtClean="0"/>
              <a:t>Research</a:t>
            </a:r>
            <a:endParaRPr lang="en-CA" dirty="0"/>
          </a:p>
        </p:txBody>
      </p:sp>
      <p:sp>
        <p:nvSpPr>
          <p:cNvPr id="3" name="Content Placeholder 2"/>
          <p:cNvSpPr>
            <a:spLocks noGrp="1"/>
          </p:cNvSpPr>
          <p:nvPr>
            <p:ph idx="1"/>
          </p:nvPr>
        </p:nvSpPr>
        <p:spPr>
          <a:xfrm>
            <a:off x="457200" y="1219200"/>
            <a:ext cx="8229600" cy="5090160"/>
          </a:xfrm>
        </p:spPr>
        <p:txBody>
          <a:bodyPr/>
          <a:lstStyle/>
          <a:p>
            <a:r>
              <a:rPr lang="en-CA" dirty="0" smtClean="0"/>
              <a:t>Focus </a:t>
            </a:r>
            <a:r>
              <a:rPr lang="en-CA" smtClean="0"/>
              <a:t>on only one </a:t>
            </a:r>
            <a:r>
              <a:rPr lang="en-CA" dirty="0" smtClean="0"/>
              <a:t>topic</a:t>
            </a:r>
          </a:p>
          <a:p>
            <a:r>
              <a:rPr lang="en-CA" dirty="0" smtClean="0"/>
              <a:t>Use only </a:t>
            </a:r>
            <a:r>
              <a:rPr lang="en-CA" b="1" dirty="0" smtClean="0">
                <a:solidFill>
                  <a:srgbClr val="FFC000"/>
                </a:solidFill>
              </a:rPr>
              <a:t>relevant</a:t>
            </a:r>
            <a:r>
              <a:rPr lang="en-CA" dirty="0" smtClean="0"/>
              <a:t> sources.</a:t>
            </a:r>
          </a:p>
          <a:p>
            <a:r>
              <a:rPr lang="en-CA" dirty="0" smtClean="0"/>
              <a:t>Build on a firm foundation.</a:t>
            </a:r>
          </a:p>
          <a:p>
            <a:pPr lvl="1"/>
            <a:r>
              <a:rPr lang="en-CA" dirty="0" smtClean="0"/>
              <a:t>439 sources</a:t>
            </a:r>
          </a:p>
          <a:p>
            <a:pPr lvl="1"/>
            <a:r>
              <a:rPr lang="en-CA" dirty="0" smtClean="0"/>
              <a:t>number of sources</a:t>
            </a:r>
          </a:p>
          <a:p>
            <a:r>
              <a:rPr lang="en-CA" dirty="0" smtClean="0"/>
              <a:t>Substantial sources</a:t>
            </a:r>
          </a:p>
          <a:p>
            <a:r>
              <a:rPr lang="en-CA" dirty="0" smtClean="0"/>
              <a:t>Use prescribed format for footnotes, bibliography</a:t>
            </a:r>
          </a:p>
          <a:p>
            <a:pPr lvl="1"/>
            <a:r>
              <a:rPr lang="en-CA" dirty="0" smtClean="0"/>
              <a:t>Elements of citation.</a:t>
            </a:r>
            <a:endParaRPr lang="en-CA" dirty="0"/>
          </a:p>
        </p:txBody>
      </p:sp>
    </p:spTree>
    <p:extLst>
      <p:ext uri="{BB962C8B-B14F-4D97-AF65-F5344CB8AC3E}">
        <p14:creationId xmlns:p14="http://schemas.microsoft.com/office/powerpoint/2010/main" val="11707846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36"/>
            <a:ext cx="8229600" cy="944562"/>
          </a:xfrm>
        </p:spPr>
        <p:txBody>
          <a:bodyPr/>
          <a:lstStyle/>
          <a:p>
            <a:r>
              <a:rPr lang="en-CA" dirty="0" smtClean="0"/>
              <a:t>Final Paper</a:t>
            </a:r>
            <a:endParaRPr lang="en-CA" dirty="0"/>
          </a:p>
        </p:txBody>
      </p:sp>
      <p:sp>
        <p:nvSpPr>
          <p:cNvPr id="3" name="Content Placeholder 2"/>
          <p:cNvSpPr>
            <a:spLocks noGrp="1"/>
          </p:cNvSpPr>
          <p:nvPr>
            <p:ph idx="1"/>
          </p:nvPr>
        </p:nvSpPr>
        <p:spPr>
          <a:xfrm>
            <a:off x="152400" y="914400"/>
            <a:ext cx="8534400" cy="5638800"/>
          </a:xfrm>
        </p:spPr>
        <p:txBody>
          <a:bodyPr/>
          <a:lstStyle/>
          <a:p>
            <a:r>
              <a:rPr lang="en-CA" dirty="0" smtClean="0"/>
              <a:t>Introduction:  </a:t>
            </a:r>
            <a:r>
              <a:rPr lang="en-CA" dirty="0" smtClean="0">
                <a:solidFill>
                  <a:srgbClr val="FFC000"/>
                </a:solidFill>
              </a:rPr>
              <a:t>Be succinct</a:t>
            </a:r>
            <a:r>
              <a:rPr lang="en-CA" dirty="0" smtClean="0"/>
              <a:t>.  State your answer to the question.  Do not get bogged down in reviewing the history of all the terms used to name Catholicism.</a:t>
            </a:r>
          </a:p>
          <a:p>
            <a:r>
              <a:rPr lang="en-CA" dirty="0" smtClean="0"/>
              <a:t>Body:  </a:t>
            </a:r>
            <a:r>
              <a:rPr lang="en-CA" dirty="0" smtClean="0">
                <a:solidFill>
                  <a:srgbClr val="FFC000"/>
                </a:solidFill>
              </a:rPr>
              <a:t>Be precise and persuasive</a:t>
            </a:r>
            <a:r>
              <a:rPr lang="en-CA" dirty="0" smtClean="0"/>
              <a:t>.  Employ compelling evidence from your sources to support your answer to the question = your argument.  You don’t need to repeat the obvious:  “this proves my thesis,” “this is an example of…”</a:t>
            </a:r>
          </a:p>
          <a:p>
            <a:r>
              <a:rPr lang="en-CA" dirty="0" smtClean="0"/>
              <a:t>Conclusion. </a:t>
            </a:r>
            <a:r>
              <a:rPr lang="en-CA" dirty="0" smtClean="0">
                <a:solidFill>
                  <a:srgbClr val="FFC000"/>
                </a:solidFill>
              </a:rPr>
              <a:t>Be decisive and imaginative</a:t>
            </a:r>
            <a:r>
              <a:rPr lang="en-CA" dirty="0" smtClean="0"/>
              <a:t>.  Do not repeat your introduction.  Show the significance of your argument.</a:t>
            </a:r>
            <a:endParaRPr lang="en-CA" dirty="0"/>
          </a:p>
        </p:txBody>
      </p:sp>
    </p:spTree>
    <p:extLst>
      <p:ext uri="{BB962C8B-B14F-4D97-AF65-F5344CB8AC3E}">
        <p14:creationId xmlns:p14="http://schemas.microsoft.com/office/powerpoint/2010/main" val="785963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CA" dirty="0" smtClean="0"/>
              <a:t>Evangelization</a:t>
            </a:r>
            <a:endParaRPr lang="en-CA" dirty="0"/>
          </a:p>
        </p:txBody>
      </p:sp>
      <p:sp>
        <p:nvSpPr>
          <p:cNvPr id="3" name="Content Placeholder 2"/>
          <p:cNvSpPr>
            <a:spLocks noGrp="1"/>
          </p:cNvSpPr>
          <p:nvPr>
            <p:ph idx="1"/>
          </p:nvPr>
        </p:nvSpPr>
        <p:spPr>
          <a:xfrm>
            <a:off x="457200" y="1295400"/>
            <a:ext cx="8229600" cy="5013960"/>
          </a:xfrm>
        </p:spPr>
        <p:txBody>
          <a:bodyPr>
            <a:normAutofit lnSpcReduction="10000"/>
          </a:bodyPr>
          <a:lstStyle/>
          <a:p>
            <a:r>
              <a:rPr lang="en-CA" dirty="0" smtClean="0">
                <a:solidFill>
                  <a:srgbClr val="FFFF00"/>
                </a:solidFill>
              </a:rPr>
              <a:t>Accommodation</a:t>
            </a:r>
            <a:r>
              <a:rPr lang="en-CA" dirty="0" smtClean="0"/>
              <a:t>: learning languages, conversation, controlled syncretism: </a:t>
            </a:r>
            <a:r>
              <a:rPr lang="en-CA" dirty="0" err="1" smtClean="0"/>
              <a:t>inculturation</a:t>
            </a:r>
            <a:r>
              <a:rPr lang="en-CA" dirty="0" smtClean="0"/>
              <a:t>; acculturation</a:t>
            </a:r>
          </a:p>
          <a:p>
            <a:r>
              <a:rPr lang="en-CA" dirty="0" smtClean="0"/>
              <a:t>Chinese Rites Controversy</a:t>
            </a:r>
          </a:p>
          <a:p>
            <a:r>
              <a:rPr lang="en-CA" dirty="0" smtClean="0"/>
              <a:t>Propaganda Fide = Congregation for the Propagation of the Faith (1622)</a:t>
            </a:r>
          </a:p>
          <a:p>
            <a:r>
              <a:rPr lang="en-CA" dirty="0" smtClean="0"/>
              <a:t>Reduction</a:t>
            </a:r>
          </a:p>
          <a:p>
            <a:r>
              <a:rPr lang="en-CA" dirty="0" smtClean="0"/>
              <a:t>Requirement</a:t>
            </a:r>
          </a:p>
          <a:p>
            <a:r>
              <a:rPr lang="en-CA" dirty="0" err="1" smtClean="0"/>
              <a:t>Encomiendo</a:t>
            </a:r>
            <a:endParaRPr lang="en-CA" dirty="0" smtClean="0"/>
          </a:p>
          <a:p>
            <a:r>
              <a:rPr lang="en-CA" dirty="0" err="1" smtClean="0"/>
              <a:t>Patronato</a:t>
            </a:r>
            <a:r>
              <a:rPr lang="en-CA" dirty="0" smtClean="0"/>
              <a:t> </a:t>
            </a:r>
          </a:p>
          <a:p>
            <a:r>
              <a:rPr lang="en-CA" i="1" dirty="0" smtClean="0"/>
              <a:t>On Securing the Salvation of the Indies</a:t>
            </a:r>
            <a:r>
              <a:rPr lang="en-CA" dirty="0" smtClean="0"/>
              <a:t> (1588)</a:t>
            </a:r>
            <a:endParaRPr lang="en-CA" i="1" dirty="0" smtClean="0"/>
          </a:p>
          <a:p>
            <a:endParaRPr lang="en-CA" dirty="0"/>
          </a:p>
        </p:txBody>
      </p:sp>
    </p:spTree>
    <p:extLst>
      <p:ext uri="{BB962C8B-B14F-4D97-AF65-F5344CB8AC3E}">
        <p14:creationId xmlns:p14="http://schemas.microsoft.com/office/powerpoint/2010/main" val="148079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normAutofit/>
          </a:bodyPr>
          <a:lstStyle/>
          <a:p>
            <a:r>
              <a:rPr lang="en-CA" dirty="0" smtClean="0"/>
              <a:t>Christian in the World</a:t>
            </a:r>
            <a:endParaRPr lang="en-CA" dirty="0"/>
          </a:p>
        </p:txBody>
      </p:sp>
      <p:sp>
        <p:nvSpPr>
          <p:cNvPr id="3" name="Content Placeholder 2"/>
          <p:cNvSpPr>
            <a:spLocks noGrp="1"/>
          </p:cNvSpPr>
          <p:nvPr>
            <p:ph idx="1"/>
          </p:nvPr>
        </p:nvSpPr>
        <p:spPr>
          <a:xfrm>
            <a:off x="457200" y="990600"/>
            <a:ext cx="8229600" cy="5318760"/>
          </a:xfrm>
        </p:spPr>
        <p:txBody>
          <a:bodyPr>
            <a:normAutofit lnSpcReduction="10000"/>
          </a:bodyPr>
          <a:lstStyle/>
          <a:p>
            <a:r>
              <a:rPr lang="en-CA" dirty="0" smtClean="0"/>
              <a:t>Galileo</a:t>
            </a:r>
          </a:p>
          <a:p>
            <a:r>
              <a:rPr lang="en-CA" dirty="0" smtClean="0"/>
              <a:t>Giovanni </a:t>
            </a:r>
            <a:r>
              <a:rPr lang="en-CA" dirty="0" err="1" smtClean="0"/>
              <a:t>Botero</a:t>
            </a:r>
            <a:r>
              <a:rPr lang="en-CA" dirty="0" smtClean="0"/>
              <a:t>, </a:t>
            </a:r>
            <a:r>
              <a:rPr lang="en-CA" i="1" dirty="0" smtClean="0"/>
              <a:t>Reason of State</a:t>
            </a:r>
            <a:endParaRPr lang="en-CA" dirty="0" smtClean="0"/>
          </a:p>
          <a:p>
            <a:r>
              <a:rPr lang="en-CA" dirty="0" smtClean="0"/>
              <a:t>Machiavelli, </a:t>
            </a:r>
            <a:r>
              <a:rPr lang="en-CA" i="1" dirty="0" smtClean="0"/>
              <a:t>The Prince</a:t>
            </a:r>
            <a:endParaRPr lang="en-CA" dirty="0" smtClean="0"/>
          </a:p>
          <a:p>
            <a:r>
              <a:rPr lang="en-CA" dirty="0" smtClean="0"/>
              <a:t>useful / good</a:t>
            </a:r>
          </a:p>
          <a:p>
            <a:r>
              <a:rPr lang="en-CA" dirty="0" smtClean="0"/>
              <a:t>immanent pragmatism</a:t>
            </a:r>
          </a:p>
          <a:p>
            <a:r>
              <a:rPr lang="en-CA" dirty="0" err="1" smtClean="0"/>
              <a:t>Providentialist</a:t>
            </a:r>
            <a:r>
              <a:rPr lang="en-CA" dirty="0" smtClean="0"/>
              <a:t> </a:t>
            </a:r>
          </a:p>
          <a:p>
            <a:r>
              <a:rPr lang="en-CA" dirty="0" err="1" smtClean="0"/>
              <a:t>Monti</a:t>
            </a:r>
            <a:r>
              <a:rPr lang="en-CA" dirty="0" smtClean="0"/>
              <a:t> di pieta…usury</a:t>
            </a:r>
          </a:p>
          <a:p>
            <a:r>
              <a:rPr lang="en-CA" i="1" dirty="0" smtClean="0">
                <a:solidFill>
                  <a:srgbClr val="FFFF00"/>
                </a:solidFill>
              </a:rPr>
              <a:t>Introduction to a Devout Life</a:t>
            </a:r>
            <a:r>
              <a:rPr lang="en-CA" dirty="0" smtClean="0"/>
              <a:t>:  Francis de Sales: spiritual classic:  </a:t>
            </a:r>
            <a:r>
              <a:rPr lang="en-CA" i="1" dirty="0" smtClean="0"/>
              <a:t>Imitation of Christ, </a:t>
            </a:r>
            <a:r>
              <a:rPr lang="en-CA" i="1" dirty="0" smtClean="0">
                <a:solidFill>
                  <a:srgbClr val="FFFF00"/>
                </a:solidFill>
              </a:rPr>
              <a:t>Spiritual Exercises</a:t>
            </a:r>
            <a:r>
              <a:rPr lang="en-CA" dirty="0" smtClean="0"/>
              <a:t> = Ignatius of Loyola THE Jesuit</a:t>
            </a:r>
          </a:p>
          <a:p>
            <a:r>
              <a:rPr lang="en-CA" dirty="0" smtClean="0"/>
              <a:t>Jansenism, </a:t>
            </a:r>
            <a:r>
              <a:rPr lang="en-CA" dirty="0" err="1" smtClean="0"/>
              <a:t>Jansenist</a:t>
            </a:r>
            <a:r>
              <a:rPr lang="en-CA" dirty="0" smtClean="0"/>
              <a:t> vs. Jesuits</a:t>
            </a:r>
          </a:p>
        </p:txBody>
      </p:sp>
    </p:spTree>
    <p:extLst>
      <p:ext uri="{BB962C8B-B14F-4D97-AF65-F5344CB8AC3E}">
        <p14:creationId xmlns:p14="http://schemas.microsoft.com/office/powerpoint/2010/main" val="1020681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CA" dirty="0" smtClean="0"/>
              <a:t>1450-1750</a:t>
            </a:r>
            <a:endParaRPr lang="en-CA" dirty="0"/>
          </a:p>
        </p:txBody>
      </p:sp>
      <p:sp>
        <p:nvSpPr>
          <p:cNvPr id="3" name="Content Placeholder 2"/>
          <p:cNvSpPr>
            <a:spLocks noGrp="1"/>
          </p:cNvSpPr>
          <p:nvPr>
            <p:ph idx="1"/>
          </p:nvPr>
        </p:nvSpPr>
        <p:spPr>
          <a:xfrm>
            <a:off x="457200" y="990600"/>
            <a:ext cx="8229600" cy="5638800"/>
          </a:xfrm>
        </p:spPr>
        <p:txBody>
          <a:bodyPr>
            <a:normAutofit lnSpcReduction="10000"/>
          </a:bodyPr>
          <a:lstStyle/>
          <a:p>
            <a:r>
              <a:rPr lang="en-CA" dirty="0" smtClean="0">
                <a:solidFill>
                  <a:srgbClr val="FFFF00"/>
                </a:solidFill>
              </a:rPr>
              <a:t>Council of Trent</a:t>
            </a:r>
            <a:r>
              <a:rPr lang="en-CA" dirty="0" smtClean="0"/>
              <a:t>: responds to Protestantism: defines beliefs, doctrines; responding to abuses, problems in the Church hierarchy that need correction</a:t>
            </a:r>
          </a:p>
          <a:p>
            <a:r>
              <a:rPr lang="en-CA" dirty="0" smtClean="0"/>
              <a:t>more universal:  missionary work</a:t>
            </a:r>
          </a:p>
          <a:p>
            <a:r>
              <a:rPr lang="en-CA" dirty="0" smtClean="0"/>
              <a:t>Religious orders, confraternities: </a:t>
            </a:r>
          </a:p>
          <a:p>
            <a:r>
              <a:rPr lang="en-CA" dirty="0" smtClean="0"/>
              <a:t>Women: teaching (</a:t>
            </a:r>
            <a:r>
              <a:rPr lang="en-CA" dirty="0" err="1" smtClean="0"/>
              <a:t>Ursulines</a:t>
            </a:r>
            <a:r>
              <a:rPr lang="en-CA" dirty="0" smtClean="0"/>
              <a:t>), Daughters of Charity</a:t>
            </a:r>
          </a:p>
          <a:p>
            <a:r>
              <a:rPr lang="en-CA" dirty="0" smtClean="0"/>
              <a:t>Political power: decline in power for Church; </a:t>
            </a:r>
            <a:r>
              <a:rPr lang="en-CA" dirty="0" err="1" smtClean="0"/>
              <a:t>conciliarism</a:t>
            </a:r>
            <a:endParaRPr lang="en-CA" dirty="0" smtClean="0"/>
          </a:p>
          <a:p>
            <a:r>
              <a:rPr lang="en-CA" dirty="0" smtClean="0"/>
              <a:t>Reformation</a:t>
            </a:r>
          </a:p>
          <a:p>
            <a:r>
              <a:rPr lang="en-CA" dirty="0" smtClean="0"/>
              <a:t>Papal power: bishops, </a:t>
            </a:r>
            <a:r>
              <a:rPr lang="en-CA" smtClean="0"/>
              <a:t>missionary activity</a:t>
            </a:r>
            <a:endParaRPr lang="en-CA" dirty="0" smtClean="0"/>
          </a:p>
          <a:p>
            <a:endParaRPr lang="en-CA" dirty="0" smtClean="0"/>
          </a:p>
        </p:txBody>
      </p:sp>
    </p:spTree>
    <p:extLst>
      <p:ext uri="{BB962C8B-B14F-4D97-AF65-F5344CB8AC3E}">
        <p14:creationId xmlns:p14="http://schemas.microsoft.com/office/powerpoint/2010/main" val="650699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CA" dirty="0" smtClean="0"/>
              <a:t>Our Jesuit Friends</a:t>
            </a:r>
            <a:endParaRPr lang="en-CA" dirty="0"/>
          </a:p>
        </p:txBody>
      </p:sp>
      <p:sp>
        <p:nvSpPr>
          <p:cNvPr id="3" name="Content Placeholder 2"/>
          <p:cNvSpPr>
            <a:spLocks noGrp="1"/>
          </p:cNvSpPr>
          <p:nvPr>
            <p:ph idx="1"/>
          </p:nvPr>
        </p:nvSpPr>
        <p:spPr/>
        <p:txBody>
          <a:bodyPr/>
          <a:lstStyle/>
          <a:p>
            <a:endParaRPr lang="en-CA" dirty="0" smtClean="0"/>
          </a:p>
          <a:p>
            <a:endParaRPr lang="en-CA" dirty="0"/>
          </a:p>
          <a:p>
            <a:endParaRPr lang="en-CA" dirty="0" smtClean="0"/>
          </a:p>
        </p:txBody>
      </p:sp>
      <p:graphicFrame>
        <p:nvGraphicFramePr>
          <p:cNvPr id="5" name="Table 4"/>
          <p:cNvGraphicFramePr>
            <a:graphicFrameLocks noGrp="1"/>
          </p:cNvGraphicFramePr>
          <p:nvPr>
            <p:extLst>
              <p:ext uri="{D42A27DB-BD31-4B8C-83A1-F6EECF244321}">
                <p14:modId xmlns:p14="http://schemas.microsoft.com/office/powerpoint/2010/main" val="2110523070"/>
              </p:ext>
            </p:extLst>
          </p:nvPr>
        </p:nvGraphicFramePr>
        <p:xfrm>
          <a:off x="304800" y="1143000"/>
          <a:ext cx="8534400" cy="5257802"/>
        </p:xfrm>
        <a:graphic>
          <a:graphicData uri="http://schemas.openxmlformats.org/drawingml/2006/table">
            <a:tbl>
              <a:tblPr firstRow="1" bandRow="1">
                <a:tableStyleId>{5C22544A-7EE6-4342-B048-85BDC9FD1C3A}</a:tableStyleId>
              </a:tblPr>
              <a:tblGrid>
                <a:gridCol w="4064000"/>
                <a:gridCol w="4470400"/>
              </a:tblGrid>
              <a:tr h="699860">
                <a:tc>
                  <a:txBody>
                    <a:bodyPr/>
                    <a:lstStyle/>
                    <a:p>
                      <a:r>
                        <a:rPr lang="en-CA" sz="2800" dirty="0" smtClean="0"/>
                        <a:t>Paulo </a:t>
                      </a:r>
                      <a:r>
                        <a:rPr lang="en-CA" sz="2800" dirty="0" err="1" smtClean="0"/>
                        <a:t>Segneri</a:t>
                      </a:r>
                      <a:r>
                        <a:rPr lang="en-CA" sz="2800" dirty="0" smtClean="0"/>
                        <a:t>, SJ</a:t>
                      </a:r>
                      <a:endParaRPr lang="en-CA" sz="2800" dirty="0"/>
                    </a:p>
                  </a:txBody>
                  <a:tcPr/>
                </a:tc>
                <a:tc>
                  <a:txBody>
                    <a:bodyPr/>
                    <a:lstStyle/>
                    <a:p>
                      <a:r>
                        <a:rPr lang="en-CA" sz="2800" dirty="0" smtClean="0"/>
                        <a:t>Paul </a:t>
                      </a:r>
                      <a:r>
                        <a:rPr lang="en-CA" sz="2800" dirty="0" err="1" smtClean="0"/>
                        <a:t>Ragueneau</a:t>
                      </a:r>
                      <a:r>
                        <a:rPr lang="en-CA" sz="2800" dirty="0" smtClean="0"/>
                        <a:t>,</a:t>
                      </a:r>
                      <a:r>
                        <a:rPr lang="en-CA" sz="2800" baseline="0" dirty="0" smtClean="0"/>
                        <a:t> SJ</a:t>
                      </a:r>
                      <a:endParaRPr lang="en-CA" sz="2800" dirty="0"/>
                    </a:p>
                  </a:txBody>
                  <a:tcPr/>
                </a:tc>
              </a:tr>
              <a:tr h="759657">
                <a:tc>
                  <a:txBody>
                    <a:bodyPr/>
                    <a:lstStyle/>
                    <a:p>
                      <a:r>
                        <a:rPr lang="en-CA" sz="2800" dirty="0" smtClean="0"/>
                        <a:t>Edmund</a:t>
                      </a:r>
                      <a:r>
                        <a:rPr lang="en-CA" sz="2800" baseline="0" dirty="0" smtClean="0"/>
                        <a:t> Campion, SJ</a:t>
                      </a:r>
                      <a:endParaRPr lang="en-CA" sz="2800" dirty="0"/>
                    </a:p>
                  </a:txBody>
                  <a:tcPr/>
                </a:tc>
                <a:tc>
                  <a:txBody>
                    <a:bodyPr/>
                    <a:lstStyle/>
                    <a:p>
                      <a:r>
                        <a:rPr lang="en-CA" sz="2800" dirty="0" smtClean="0"/>
                        <a:t>Robert </a:t>
                      </a:r>
                      <a:r>
                        <a:rPr lang="en-CA" sz="2800" dirty="0" err="1" smtClean="0"/>
                        <a:t>Bellarmine</a:t>
                      </a:r>
                      <a:r>
                        <a:rPr lang="en-CA" sz="2800" dirty="0" smtClean="0"/>
                        <a:t>, SJ</a:t>
                      </a:r>
                      <a:endParaRPr lang="en-CA" sz="2800" dirty="0"/>
                    </a:p>
                  </a:txBody>
                  <a:tcPr/>
                </a:tc>
              </a:tr>
              <a:tr h="759657">
                <a:tc>
                  <a:txBody>
                    <a:bodyPr/>
                    <a:lstStyle/>
                    <a:p>
                      <a:r>
                        <a:rPr lang="en-CA" sz="2800" dirty="0" smtClean="0"/>
                        <a:t>Louis </a:t>
                      </a:r>
                      <a:r>
                        <a:rPr lang="en-CA" sz="2800" dirty="0" err="1" smtClean="0"/>
                        <a:t>Bourdaloue</a:t>
                      </a:r>
                      <a:r>
                        <a:rPr lang="en-CA" sz="2800" dirty="0" smtClean="0"/>
                        <a:t>, SJ</a:t>
                      </a:r>
                      <a:endParaRPr lang="en-CA" sz="2800" dirty="0"/>
                    </a:p>
                  </a:txBody>
                  <a:tcPr/>
                </a:tc>
                <a:tc>
                  <a:txBody>
                    <a:bodyPr/>
                    <a:lstStyle/>
                    <a:p>
                      <a:r>
                        <a:rPr lang="en-CA" sz="2800" dirty="0" smtClean="0"/>
                        <a:t>Peter Canisius, SJ</a:t>
                      </a:r>
                      <a:endParaRPr lang="en-CA" sz="2800" dirty="0"/>
                    </a:p>
                  </a:txBody>
                  <a:tcPr/>
                </a:tc>
              </a:tr>
              <a:tr h="759657">
                <a:tc>
                  <a:txBody>
                    <a:bodyPr/>
                    <a:lstStyle/>
                    <a:p>
                      <a:r>
                        <a:rPr lang="en-CA" sz="2800" dirty="0" smtClean="0"/>
                        <a:t>Francis</a:t>
                      </a:r>
                      <a:r>
                        <a:rPr lang="en-CA" sz="2800" baseline="0" dirty="0" smtClean="0"/>
                        <a:t> Xavier, SJ</a:t>
                      </a:r>
                      <a:endParaRPr lang="en-CA" sz="2800" dirty="0"/>
                    </a:p>
                  </a:txBody>
                  <a:tcPr/>
                </a:tc>
                <a:tc>
                  <a:txBody>
                    <a:bodyPr/>
                    <a:lstStyle/>
                    <a:p>
                      <a:r>
                        <a:rPr lang="en-CA" sz="2800" dirty="0" smtClean="0"/>
                        <a:t>Adam </a:t>
                      </a:r>
                      <a:r>
                        <a:rPr lang="en-CA" sz="2800" dirty="0" err="1" smtClean="0"/>
                        <a:t>Contzen</a:t>
                      </a:r>
                      <a:r>
                        <a:rPr lang="en-CA" sz="2800" dirty="0" smtClean="0"/>
                        <a:t>, SJ</a:t>
                      </a:r>
                      <a:endParaRPr lang="en-CA" sz="2800" dirty="0"/>
                    </a:p>
                  </a:txBody>
                  <a:tcPr/>
                </a:tc>
              </a:tr>
              <a:tr h="759657">
                <a:tc>
                  <a:txBody>
                    <a:bodyPr/>
                    <a:lstStyle/>
                    <a:p>
                      <a:r>
                        <a:rPr lang="en-CA" sz="2800" dirty="0" err="1" smtClean="0"/>
                        <a:t>Matteo</a:t>
                      </a:r>
                      <a:r>
                        <a:rPr lang="en-CA" sz="2800" dirty="0" smtClean="0"/>
                        <a:t> Ricci, SJ</a:t>
                      </a:r>
                      <a:endParaRPr lang="en-CA" sz="2800" dirty="0"/>
                    </a:p>
                  </a:txBody>
                  <a:tcPr/>
                </a:tc>
                <a:tc>
                  <a:txBody>
                    <a:bodyPr/>
                    <a:lstStyle/>
                    <a:p>
                      <a:r>
                        <a:rPr lang="en-CA" sz="2800" dirty="0" smtClean="0"/>
                        <a:t>Friedrich von </a:t>
                      </a:r>
                      <a:r>
                        <a:rPr lang="en-CA" sz="2800" dirty="0" err="1" smtClean="0"/>
                        <a:t>Spee</a:t>
                      </a:r>
                      <a:r>
                        <a:rPr lang="en-CA" sz="2800" smtClean="0"/>
                        <a:t>, SJ</a:t>
                      </a:r>
                      <a:endParaRPr lang="en-CA" sz="2800" dirty="0"/>
                    </a:p>
                  </a:txBody>
                  <a:tcPr/>
                </a:tc>
              </a:tr>
              <a:tr h="759657">
                <a:tc>
                  <a:txBody>
                    <a:bodyPr/>
                    <a:lstStyle/>
                    <a:p>
                      <a:r>
                        <a:rPr lang="en-CA" sz="2800" dirty="0" smtClean="0"/>
                        <a:t>Robert</a:t>
                      </a:r>
                      <a:r>
                        <a:rPr lang="en-CA" sz="2800" baseline="0" dirty="0" smtClean="0"/>
                        <a:t> de </a:t>
                      </a:r>
                      <a:r>
                        <a:rPr lang="en-CA" sz="2800" baseline="0" dirty="0" err="1" smtClean="0"/>
                        <a:t>Nobili</a:t>
                      </a:r>
                      <a:r>
                        <a:rPr lang="en-CA" sz="2800" baseline="0" dirty="0" smtClean="0"/>
                        <a:t>, SJ</a:t>
                      </a:r>
                      <a:endParaRPr lang="en-CA" sz="2800" dirty="0"/>
                    </a:p>
                  </a:txBody>
                  <a:tcPr/>
                </a:tc>
                <a:tc>
                  <a:txBody>
                    <a:bodyPr/>
                    <a:lstStyle/>
                    <a:p>
                      <a:endParaRPr lang="en-CA" sz="2800" dirty="0"/>
                    </a:p>
                  </a:txBody>
                  <a:tcPr/>
                </a:tc>
              </a:tr>
              <a:tr h="759657">
                <a:tc>
                  <a:txBody>
                    <a:bodyPr/>
                    <a:lstStyle/>
                    <a:p>
                      <a:r>
                        <a:rPr lang="en-CA" sz="2800" dirty="0" smtClean="0"/>
                        <a:t>José de Acosta, SJ</a:t>
                      </a:r>
                      <a:endParaRPr lang="en-CA" sz="2800" dirty="0"/>
                    </a:p>
                  </a:txBody>
                  <a:tcPr/>
                </a:tc>
                <a:tc>
                  <a:txBody>
                    <a:bodyPr/>
                    <a:lstStyle/>
                    <a:p>
                      <a:endParaRPr lang="en-CA" sz="2800" dirty="0"/>
                    </a:p>
                  </a:txBody>
                  <a:tcPr/>
                </a:tc>
              </a:tr>
            </a:tbl>
          </a:graphicData>
        </a:graphic>
      </p:graphicFrame>
    </p:spTree>
    <p:extLst>
      <p:ext uri="{BB962C8B-B14F-4D97-AF65-F5344CB8AC3E}">
        <p14:creationId xmlns:p14="http://schemas.microsoft.com/office/powerpoint/2010/main" val="36279106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
            <a:ext cx="7772400" cy="533400"/>
          </a:xfrm>
        </p:spPr>
        <p:txBody>
          <a:bodyPr>
            <a:normAutofit fontScale="90000"/>
          </a:bodyPr>
          <a:lstStyle/>
          <a:p>
            <a:r>
              <a:rPr lang="en-US" dirty="0" smtClean="0"/>
              <a:t>Midterm Rules</a:t>
            </a:r>
            <a:endParaRPr lang="en-US" dirty="0"/>
          </a:p>
        </p:txBody>
      </p:sp>
      <p:sp>
        <p:nvSpPr>
          <p:cNvPr id="3" name="Content Placeholder 2"/>
          <p:cNvSpPr>
            <a:spLocks noGrp="1"/>
          </p:cNvSpPr>
          <p:nvPr>
            <p:ph idx="1"/>
          </p:nvPr>
        </p:nvSpPr>
        <p:spPr>
          <a:xfrm>
            <a:off x="228600" y="762000"/>
            <a:ext cx="8686800" cy="5943600"/>
          </a:xfrm>
        </p:spPr>
        <p:txBody>
          <a:bodyPr>
            <a:normAutofit fontScale="85000" lnSpcReduction="10000"/>
          </a:bodyPr>
          <a:lstStyle/>
          <a:p>
            <a:r>
              <a:rPr lang="en-US" dirty="0" smtClean="0"/>
              <a:t>The test consists of two parts. Both parts are worth 50%. </a:t>
            </a:r>
          </a:p>
          <a:p>
            <a:r>
              <a:rPr lang="en-US" dirty="0" smtClean="0"/>
              <a:t>You are allowed the following aids: your copy of the readings for Hist. 439 assigned for Week 1 to Week 6, inclusive, along with </a:t>
            </a:r>
            <a:r>
              <a:rPr lang="en-US" b="1" dirty="0" smtClean="0"/>
              <a:t>one</a:t>
            </a:r>
            <a:r>
              <a:rPr lang="en-US" dirty="0" smtClean="0"/>
              <a:t> sheet of paper for references, an outline, etc. to help you write the essay in response to the questions in Part 2. </a:t>
            </a:r>
            <a:r>
              <a:rPr lang="en-US" b="1" dirty="0" smtClean="0"/>
              <a:t>You must submit the reference sheet with your answer</a:t>
            </a:r>
            <a:r>
              <a:rPr lang="en-US" dirty="0" smtClean="0"/>
              <a:t>. If you do quote directly from the readings, please supply page references. </a:t>
            </a:r>
          </a:p>
          <a:p>
            <a:r>
              <a:rPr lang="en-US" dirty="0" smtClean="0"/>
              <a:t>You must submit the aids for the test to the supervisor before the test begins. You may not have these aids with you while you answer Part 1. You will complete Part 1 on the test paper. When you have completed Parts 1, you will submit your answers to the supervisor and then collect the aids for the test and proceed to Part 2, which you will answer in the examination booklet. Please note: </a:t>
            </a:r>
            <a:r>
              <a:rPr lang="en-US" b="1" dirty="0" smtClean="0"/>
              <a:t>All submissions of answers to Part 1 will be considered final without exception</a:t>
            </a:r>
            <a:r>
              <a:rPr lang="en-US" dirty="0" smtClean="0"/>
              <a:t>.</a:t>
            </a:r>
          </a:p>
          <a:p>
            <a:endParaRPr lang="en-US" dirty="0"/>
          </a:p>
        </p:txBody>
      </p:sp>
    </p:spTree>
    <p:extLst>
      <p:ext uri="{BB962C8B-B14F-4D97-AF65-F5344CB8AC3E}">
        <p14:creationId xmlns:p14="http://schemas.microsoft.com/office/powerpoint/2010/main" val="36964106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CA" dirty="0" smtClean="0"/>
              <a:t>Part 1</a:t>
            </a:r>
            <a:endParaRPr lang="en-CA" dirty="0"/>
          </a:p>
        </p:txBody>
      </p:sp>
      <p:sp>
        <p:nvSpPr>
          <p:cNvPr id="3" name="Content Placeholder 2"/>
          <p:cNvSpPr>
            <a:spLocks noGrp="1"/>
          </p:cNvSpPr>
          <p:nvPr>
            <p:ph idx="1"/>
          </p:nvPr>
        </p:nvSpPr>
        <p:spPr>
          <a:xfrm>
            <a:off x="457200" y="1143000"/>
            <a:ext cx="8229600" cy="5013960"/>
          </a:xfrm>
        </p:spPr>
        <p:txBody>
          <a:bodyPr/>
          <a:lstStyle/>
          <a:p>
            <a:r>
              <a:rPr lang="en-CA" dirty="0" smtClean="0"/>
              <a:t>Short answer:  fill in the blank</a:t>
            </a:r>
          </a:p>
          <a:p>
            <a:r>
              <a:rPr lang="en-CA" dirty="0" smtClean="0"/>
              <a:t>Don’t show that you are not sure of your answer by adding question marks.</a:t>
            </a:r>
          </a:p>
          <a:p>
            <a:r>
              <a:rPr lang="en-CA" dirty="0" smtClean="0"/>
              <a:t>Read the question carefully</a:t>
            </a:r>
            <a:endParaRPr lang="en-CA" dirty="0"/>
          </a:p>
        </p:txBody>
      </p:sp>
    </p:spTree>
    <p:extLst>
      <p:ext uri="{BB962C8B-B14F-4D97-AF65-F5344CB8AC3E}">
        <p14:creationId xmlns:p14="http://schemas.microsoft.com/office/powerpoint/2010/main" val="36083471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7772400" cy="762000"/>
          </a:xfrm>
        </p:spPr>
        <p:txBody>
          <a:bodyPr/>
          <a:lstStyle/>
          <a:p>
            <a:r>
              <a:rPr lang="en-US" dirty="0" smtClean="0"/>
              <a:t>Midterm Essay Question</a:t>
            </a:r>
            <a:endParaRPr lang="en-US" dirty="0"/>
          </a:p>
        </p:txBody>
      </p:sp>
      <p:sp>
        <p:nvSpPr>
          <p:cNvPr id="3" name="Content Placeholder 2"/>
          <p:cNvSpPr>
            <a:spLocks noGrp="1"/>
          </p:cNvSpPr>
          <p:nvPr>
            <p:ph idx="1"/>
          </p:nvPr>
        </p:nvSpPr>
        <p:spPr>
          <a:xfrm>
            <a:off x="457200" y="990600"/>
            <a:ext cx="8305800" cy="5486400"/>
          </a:xfrm>
        </p:spPr>
        <p:txBody>
          <a:bodyPr>
            <a:normAutofit fontScale="77500" lnSpcReduction="20000"/>
          </a:bodyPr>
          <a:lstStyle/>
          <a:p>
            <a:r>
              <a:rPr lang="en-US" sz="6200" dirty="0" smtClean="0"/>
              <a:t>Was the Council of Trent the defining event of early modern Catholicism? </a:t>
            </a:r>
          </a:p>
          <a:p>
            <a:r>
              <a:rPr lang="en-US" sz="3000" dirty="0" smtClean="0"/>
              <a:t>Answer this question in essay format based on information acquired from the assigned readings between Week 1 and Week 6, inclusive.  Use the booklet provided. </a:t>
            </a:r>
            <a:r>
              <a:rPr lang="en-US" sz="3000" b="1" dirty="0" smtClean="0"/>
              <a:t>Skip lines!</a:t>
            </a:r>
            <a:endParaRPr lang="en-US" sz="3000" dirty="0" smtClean="0"/>
          </a:p>
          <a:p>
            <a:r>
              <a:rPr lang="en-US" sz="3000" dirty="0" smtClean="0"/>
              <a:t>Superior answers will directly address the relevant question and will be based on a clear, well-defined thesis statement sustained with logical consistency and by compelling evidence taken from the readings in the form of quotations and/or specific references. If you quote from or make a specific reference, please supply page numbers in parentheses.  Do not use footnotes or endnotes.</a:t>
            </a:r>
          </a:p>
          <a:p>
            <a:endParaRPr lang="en-US" dirty="0" smtClean="0"/>
          </a:p>
        </p:txBody>
      </p:sp>
    </p:spTree>
    <p:extLst>
      <p:ext uri="{BB962C8B-B14F-4D97-AF65-F5344CB8AC3E}">
        <p14:creationId xmlns:p14="http://schemas.microsoft.com/office/powerpoint/2010/main" val="26151845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r>
              <a:rPr lang="en-CA" dirty="0" smtClean="0"/>
              <a:t>Methods</a:t>
            </a:r>
            <a:endParaRPr lang="en-CA" dirty="0"/>
          </a:p>
        </p:txBody>
      </p:sp>
      <p:sp>
        <p:nvSpPr>
          <p:cNvPr id="3" name="Content Placeholder 2"/>
          <p:cNvSpPr>
            <a:spLocks noGrp="1"/>
          </p:cNvSpPr>
          <p:nvPr>
            <p:ph idx="1"/>
          </p:nvPr>
        </p:nvSpPr>
        <p:spPr>
          <a:xfrm>
            <a:off x="457200" y="990600"/>
            <a:ext cx="8229600" cy="5638800"/>
          </a:xfrm>
        </p:spPr>
        <p:txBody>
          <a:bodyPr/>
          <a:lstStyle/>
          <a:p>
            <a:r>
              <a:rPr lang="en-US" dirty="0">
                <a:solidFill>
                  <a:srgbClr val="FFFF00"/>
                </a:solidFill>
              </a:rPr>
              <a:t>Was the Council of Trent the defining event of early modern Catholicism</a:t>
            </a:r>
            <a:r>
              <a:rPr lang="en-US" dirty="0" smtClean="0">
                <a:solidFill>
                  <a:srgbClr val="FFFF00"/>
                </a:solidFill>
              </a:rPr>
              <a:t>?</a:t>
            </a:r>
          </a:p>
          <a:p>
            <a:r>
              <a:rPr lang="en-US" dirty="0" smtClean="0"/>
              <a:t>Review readings, i.e. gather sources</a:t>
            </a:r>
          </a:p>
          <a:p>
            <a:r>
              <a:rPr lang="en-US" dirty="0" smtClean="0"/>
              <a:t>Find evidence:  look at indices, chapter titles, subtitles</a:t>
            </a:r>
          </a:p>
          <a:p>
            <a:r>
              <a:rPr lang="en-US" dirty="0" smtClean="0"/>
              <a:t>Don’t worry about word count!</a:t>
            </a:r>
          </a:p>
          <a:p>
            <a:r>
              <a:rPr lang="en-US" dirty="0" smtClean="0"/>
              <a:t>Make notes: categories: themes</a:t>
            </a:r>
          </a:p>
          <a:p>
            <a:r>
              <a:rPr lang="en-US" dirty="0" smtClean="0"/>
              <a:t>Weigh evidence. </a:t>
            </a:r>
          </a:p>
          <a:p>
            <a:r>
              <a:rPr lang="en-US" dirty="0" smtClean="0"/>
              <a:t>Establish the terms of reference: establishing conceptual clarity.</a:t>
            </a:r>
          </a:p>
          <a:p>
            <a:r>
              <a:rPr lang="en-US" dirty="0" smtClean="0"/>
              <a:t>Elaborate…say why…take a perspective</a:t>
            </a:r>
            <a:endParaRPr lang="en-US" dirty="0"/>
          </a:p>
          <a:p>
            <a:endParaRPr lang="en-CA" dirty="0"/>
          </a:p>
        </p:txBody>
      </p:sp>
    </p:spTree>
    <p:extLst>
      <p:ext uri="{BB962C8B-B14F-4D97-AF65-F5344CB8AC3E}">
        <p14:creationId xmlns:p14="http://schemas.microsoft.com/office/powerpoint/2010/main" val="16269308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TotalTime>
  <Words>859</Words>
  <Application>Microsoft Office PowerPoint</Application>
  <PresentationFormat>On-screen Show (4:3)</PresentationFormat>
  <Paragraphs>87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Apex</vt:lpstr>
      <vt:lpstr>History 439</vt:lpstr>
      <vt:lpstr>Evangelization</vt:lpstr>
      <vt:lpstr>Christian in the World</vt:lpstr>
      <vt:lpstr>1450-1750</vt:lpstr>
      <vt:lpstr>Our Jesuit Friends</vt:lpstr>
      <vt:lpstr>Midterm Rules</vt:lpstr>
      <vt:lpstr>Part 1</vt:lpstr>
      <vt:lpstr>Midterm Essay Question</vt:lpstr>
      <vt:lpstr>Methods</vt:lpstr>
      <vt:lpstr>Methods</vt:lpstr>
      <vt:lpstr>Important Reminder</vt:lpstr>
      <vt:lpstr>Research</vt:lpstr>
      <vt:lpstr>Final Paper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439</dc:title>
  <dc:creator>Hilmar</dc:creator>
  <cp:lastModifiedBy>Hilmar</cp:lastModifiedBy>
  <cp:revision>5</cp:revision>
  <dcterms:created xsi:type="dcterms:W3CDTF">2006-08-16T00:00:00Z</dcterms:created>
  <dcterms:modified xsi:type="dcterms:W3CDTF">2012-07-11T16:34:06Z</dcterms:modified>
</cp:coreProperties>
</file>